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4eee7e35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4eee7e35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4eee7e35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4eee7e35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4eee7e35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4eee7e35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4eee7e35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4eee7e35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4eee7e35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4eee7e35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4eee7e35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b4eee7e35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4eee7e3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4eee7e3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4eee7e3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4eee7e3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4eee7e3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4eee7e3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4eee7e35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4eee7e35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4eee7e35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4eee7e35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4eee7e35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b4eee7e35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4eee7e35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b4eee7e35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4eee7e35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4eee7e35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22" Type="http://schemas.openxmlformats.org/officeDocument/2006/relationships/image" Target="../media/image28.png"/><Relationship Id="rId21" Type="http://schemas.openxmlformats.org/officeDocument/2006/relationships/image" Target="../media/image19.png"/><Relationship Id="rId24" Type="http://schemas.openxmlformats.org/officeDocument/2006/relationships/image" Target="../media/image27.png"/><Relationship Id="rId23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instagram.com/chicago.by.ren/" TargetMode="External"/><Relationship Id="rId4" Type="http://schemas.openxmlformats.org/officeDocument/2006/relationships/hyperlink" Target="https://www.instagram.com/bored_in_chicago/?hl=en" TargetMode="External"/><Relationship Id="rId9" Type="http://schemas.openxmlformats.org/officeDocument/2006/relationships/image" Target="../media/image10.png"/><Relationship Id="rId25" Type="http://schemas.openxmlformats.org/officeDocument/2006/relationships/image" Target="../media/image25.png"/><Relationship Id="rId5" Type="http://schemas.openxmlformats.org/officeDocument/2006/relationships/hyperlink" Target="https://www.instagram.com/meganhomme/?hl=en" TargetMode="External"/><Relationship Id="rId6" Type="http://schemas.openxmlformats.org/officeDocument/2006/relationships/hyperlink" Target="https://www.instagram.com/chicago.by.ren/" TargetMode="External"/><Relationship Id="rId7" Type="http://schemas.openxmlformats.org/officeDocument/2006/relationships/image" Target="../media/image9.png"/><Relationship Id="rId8" Type="http://schemas.openxmlformats.org/officeDocument/2006/relationships/hyperlink" Target="https://www.instagram.com/bored_in_chicago/?hl=en" TargetMode="External"/><Relationship Id="rId11" Type="http://schemas.openxmlformats.org/officeDocument/2006/relationships/image" Target="../media/image11.png"/><Relationship Id="rId10" Type="http://schemas.openxmlformats.org/officeDocument/2006/relationships/hyperlink" Target="https://www.instagram.com/meganhomme/?hl=en" TargetMode="External"/><Relationship Id="rId13" Type="http://schemas.openxmlformats.org/officeDocument/2006/relationships/image" Target="../media/image15.png"/><Relationship Id="rId12" Type="http://schemas.openxmlformats.org/officeDocument/2006/relationships/image" Target="../media/image12.png"/><Relationship Id="rId15" Type="http://schemas.openxmlformats.org/officeDocument/2006/relationships/image" Target="../media/image13.png"/><Relationship Id="rId14" Type="http://schemas.openxmlformats.org/officeDocument/2006/relationships/image" Target="../media/image14.png"/><Relationship Id="rId17" Type="http://schemas.openxmlformats.org/officeDocument/2006/relationships/image" Target="../media/image16.png"/><Relationship Id="rId16" Type="http://schemas.openxmlformats.org/officeDocument/2006/relationships/image" Target="../media/image17.png"/><Relationship Id="rId19" Type="http://schemas.openxmlformats.org/officeDocument/2006/relationships/image" Target="../media/image23.png"/><Relationship Id="rId18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11.xml"/><Relationship Id="rId6" Type="http://schemas.openxmlformats.org/officeDocument/2006/relationships/slide" Target="/ppt/slides/slide1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53894" y="2933814"/>
            <a:ext cx="43779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  <a:r>
              <a:rPr lang="en"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Miguel Santos</a:t>
            </a:r>
            <a:endParaRPr sz="1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Last updated:</a:t>
            </a:r>
            <a:r>
              <a:rPr lang="en"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January 7th, 2026</a:t>
            </a:r>
            <a:endParaRPr sz="1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69625" y="1289775"/>
            <a:ext cx="8541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“The Sunday Explorer vs. The Monday Commuter:”</a:t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Closing the Membership Gap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471883" y="2611136"/>
            <a:ext cx="33660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525" y="1074286"/>
            <a:ext cx="4841699" cy="34512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" name="Google Shape;129;p22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Ride Length Segments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</a:t>
            </a:r>
            <a:r>
              <a:rPr lang="en" sz="1200">
                <a:solidFill>
                  <a:srgbClr val="00BFC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prioritize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speed and utility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accounting for 74% of all trips under 6 minutes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riders</a:t>
            </a:r>
            <a:r>
              <a:rPr lang="en" sz="1200">
                <a:solidFill>
                  <a:srgbClr val="F8766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dominate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long-duration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categories, representing 61% of "Extended Rides" and 76% of "Day Trips"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data suggests a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clear split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between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"functional"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commuting by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Members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"recreational"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exploration by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Casual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riders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4241975" y="610192"/>
            <a:ext cx="4841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73A3C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Ride Length Segments: Member vs. Casual (2025)</a:t>
            </a:r>
            <a:endParaRPr b="1">
              <a:solidFill>
                <a:srgbClr val="373A3C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561" y="739147"/>
            <a:ext cx="5499300" cy="41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2287361" y="235956"/>
            <a:ext cx="5009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Table 1: The Commuter vs. The Explorer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1115550" y="110100"/>
            <a:ext cx="6912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Marketing Strategy</a:t>
            </a:r>
            <a:endParaRPr b="1" sz="24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" name="Google Shape;144;p24"/>
          <p:cNvGrpSpPr/>
          <p:nvPr/>
        </p:nvGrpSpPr>
        <p:grpSpPr>
          <a:xfrm>
            <a:off x="1843440" y="806088"/>
            <a:ext cx="2762523" cy="4142913"/>
            <a:chOff x="1131492" y="283725"/>
            <a:chExt cx="2129933" cy="4173799"/>
          </a:xfrm>
        </p:grpSpPr>
        <p:sp>
          <p:nvSpPr>
            <p:cNvPr id="145" name="Google Shape;145;p2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9700" lIns="99700" spcFirstLastPara="1" rIns="99700" wrap="square" tIns="99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1178647" y="1854551"/>
              <a:ext cx="1987500" cy="17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Faster: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By being able to avoid peak-hour traffic congestion, making travel time more predictable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Cheaper: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By highlighting the no-maintenance, no gas and low cost transportation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Lifestyle: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Highlight the low environmental carbon footprint, mental decompression and added exercise as a bonus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1131492" y="446185"/>
              <a:ext cx="18150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Mindset Shift</a:t>
              </a:r>
              <a:endPara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1273925" y="3575824"/>
              <a:ext cx="1987500" cy="8817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72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Goal:</a:t>
              </a:r>
              <a:r>
                <a:rPr lang="en" sz="972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lang="en" sz="872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Drive a large-scale modal shift in Chicago’s transit landscape by converting the daily commuting population into a recurring annual membership base.</a:t>
              </a:r>
              <a:endParaRPr sz="872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49" name="Google Shape;149;p24"/>
          <p:cNvGrpSpPr/>
          <p:nvPr/>
        </p:nvGrpSpPr>
        <p:grpSpPr>
          <a:xfrm>
            <a:off x="4684350" y="806088"/>
            <a:ext cx="2701363" cy="4142913"/>
            <a:chOff x="1178647" y="283725"/>
            <a:chExt cx="2082778" cy="4173799"/>
          </a:xfrm>
        </p:grpSpPr>
        <p:sp>
          <p:nvSpPr>
            <p:cNvPr id="150" name="Google Shape;150;p2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9700" lIns="99700" spcFirstLastPara="1" rIns="99700" wrap="square" tIns="99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1178647" y="1910014"/>
              <a:ext cx="1987500" cy="17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Flexibility: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No rigid peak-hour rules, extended ride times.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Longer trips: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Longer ride windows before overage fees.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Leisure timing: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Optimized for weekends &amp; afternoons.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Summer-focused: </a:t>
              </a:r>
              <a:r>
                <a:rPr lang="en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Five-month peak season.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 rot="5400000">
              <a:off x="1968471" y="1631083"/>
              <a:ext cx="321300" cy="1962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9700" lIns="99700" spcFirstLastPara="1" rIns="99700" wrap="square" tIns="99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1273925" y="3575824"/>
              <a:ext cx="1987500" cy="8817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B78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700" lIns="99700" spcFirstLastPara="1" rIns="99700" wrap="square" tIns="99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72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Goal: </a:t>
              </a:r>
              <a:r>
                <a:rPr lang="en" sz="872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Capture high-volume seasonal demand by removing the friction of a year-long commitment, which acts as a barrier for casual riders.</a:t>
              </a:r>
              <a:endParaRPr sz="872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154" name="Google Shape;154;p24"/>
          <p:cNvSpPr/>
          <p:nvPr/>
        </p:nvSpPr>
        <p:spPr>
          <a:xfrm rot="5400000">
            <a:off x="3058151" y="2109151"/>
            <a:ext cx="315900" cy="2634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9700" lIns="99700" spcFirstLastPara="1" rIns="99700" wrap="square" tIns="9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13005" l="0" r="0" t="27907"/>
          <a:stretch/>
        </p:blipFill>
        <p:spPr>
          <a:xfrm>
            <a:off x="1845865" y="875650"/>
            <a:ext cx="2649000" cy="1161300"/>
          </a:xfrm>
          <a:prstGeom prst="roundRect">
            <a:avLst>
              <a:gd fmla="val 462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24"/>
          <p:cNvSpPr txBox="1"/>
          <p:nvPr/>
        </p:nvSpPr>
        <p:spPr>
          <a:xfrm>
            <a:off x="1845874" y="1321261"/>
            <a:ext cx="26490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Show the daily commuters of Chicago the benefits of using bikes for their daily mobility needs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1989775" y="951625"/>
            <a:ext cx="2414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Mindset Shift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5142" l="0" r="0" t="29098"/>
          <a:stretch/>
        </p:blipFill>
        <p:spPr>
          <a:xfrm>
            <a:off x="4630979" y="875650"/>
            <a:ext cx="2649000" cy="1185000"/>
          </a:xfrm>
          <a:prstGeom prst="roundRect">
            <a:avLst>
              <a:gd fmla="val 421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" name="Google Shape;159;p24"/>
          <p:cNvSpPr txBox="1"/>
          <p:nvPr/>
        </p:nvSpPr>
        <p:spPr>
          <a:xfrm>
            <a:off x="4668875" y="1234752"/>
            <a:ext cx="26490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five-month (May-September) membership designed specifically around the needs and usage patterns of this segment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4732975" y="914748"/>
            <a:ext cx="2414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Explorer Pass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5"/>
          <p:cNvCxnSpPr>
            <a:stCxn id="166" idx="0"/>
            <a:endCxn id="167" idx="2"/>
          </p:cNvCxnSpPr>
          <p:nvPr/>
        </p:nvCxnSpPr>
        <p:spPr>
          <a:xfrm flipH="1" rot="5400000">
            <a:off x="6800560" y="817198"/>
            <a:ext cx="536100" cy="1993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25"/>
          <p:cNvCxnSpPr>
            <a:stCxn id="167" idx="2"/>
            <a:endCxn id="169" idx="0"/>
          </p:cNvCxnSpPr>
          <p:nvPr/>
        </p:nvCxnSpPr>
        <p:spPr>
          <a:xfrm>
            <a:off x="6071950" y="1545615"/>
            <a:ext cx="9300" cy="542700"/>
          </a:xfrm>
          <a:prstGeom prst="straightConnector1">
            <a:avLst/>
          </a:prstGeom>
          <a:noFill/>
          <a:ln cap="flat" cmpd="sng" w="1867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5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25"/>
          <p:cNvGrpSpPr/>
          <p:nvPr/>
        </p:nvGrpSpPr>
        <p:grpSpPr>
          <a:xfrm>
            <a:off x="3299552" y="3067729"/>
            <a:ext cx="1642629" cy="1355701"/>
            <a:chOff x="990692" y="2377788"/>
            <a:chExt cx="2464929" cy="2034366"/>
          </a:xfrm>
        </p:grpSpPr>
        <p:grpSp>
          <p:nvGrpSpPr>
            <p:cNvPr id="172" name="Google Shape;172;p25"/>
            <p:cNvGrpSpPr/>
            <p:nvPr/>
          </p:nvGrpSpPr>
          <p:grpSpPr>
            <a:xfrm>
              <a:off x="990692" y="2377788"/>
              <a:ext cx="2367525" cy="670943"/>
              <a:chOff x="943723" y="3098500"/>
              <a:chExt cx="2379900" cy="674450"/>
            </a:xfrm>
          </p:grpSpPr>
          <p:sp>
            <p:nvSpPr>
              <p:cNvPr id="173" name="Google Shape;173;p25"/>
              <p:cNvSpPr/>
              <p:nvPr/>
            </p:nvSpPr>
            <p:spPr>
              <a:xfrm>
                <a:off x="943723" y="3098500"/>
                <a:ext cx="2379900" cy="674400"/>
              </a:xfrm>
              <a:prstGeom prst="rect">
                <a:avLst/>
              </a:prstGeom>
              <a:solidFill>
                <a:srgbClr val="0B713F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5"/>
              <p:cNvSpPr/>
              <p:nvPr/>
            </p:nvSpPr>
            <p:spPr>
              <a:xfrm>
                <a:off x="1632122" y="3098513"/>
                <a:ext cx="674400" cy="674400"/>
              </a:xfrm>
              <a:prstGeom prst="rtTriangl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5"/>
              <p:cNvSpPr/>
              <p:nvPr/>
            </p:nvSpPr>
            <p:spPr>
              <a:xfrm>
                <a:off x="943723" y="3098513"/>
                <a:ext cx="687600" cy="674400"/>
              </a:xfrm>
              <a:prstGeom prst="rtTriangl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5"/>
              <p:cNvSpPr/>
              <p:nvPr/>
            </p:nvSpPr>
            <p:spPr>
              <a:xfrm>
                <a:off x="1704725" y="3098550"/>
                <a:ext cx="1488600" cy="6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29" u="sng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  <a:hlinkClick r:id="rId3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@chicago.by.ren</a:t>
                </a:r>
                <a:endParaRPr sz="729" u="sng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177" name="Google Shape;177;p25"/>
            <p:cNvGrpSpPr/>
            <p:nvPr/>
          </p:nvGrpSpPr>
          <p:grpSpPr>
            <a:xfrm>
              <a:off x="990692" y="3059499"/>
              <a:ext cx="2464929" cy="670943"/>
              <a:chOff x="943723" y="3783775"/>
              <a:chExt cx="2477813" cy="674450"/>
            </a:xfrm>
          </p:grpSpPr>
          <p:sp>
            <p:nvSpPr>
              <p:cNvPr id="178" name="Google Shape;178;p25"/>
              <p:cNvSpPr/>
              <p:nvPr/>
            </p:nvSpPr>
            <p:spPr>
              <a:xfrm>
                <a:off x="943723" y="3783775"/>
                <a:ext cx="2379900" cy="674400"/>
              </a:xfrm>
              <a:prstGeom prst="rect">
                <a:avLst/>
              </a:prstGeom>
              <a:solidFill>
                <a:srgbClr val="0B713F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5"/>
              <p:cNvSpPr/>
              <p:nvPr/>
            </p:nvSpPr>
            <p:spPr>
              <a:xfrm>
                <a:off x="1632122" y="3783788"/>
                <a:ext cx="674400" cy="674400"/>
              </a:xfrm>
              <a:prstGeom prst="rtTriangl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943723" y="3783788"/>
                <a:ext cx="687600" cy="674400"/>
              </a:xfrm>
              <a:prstGeom prst="rtTriangl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1657537" y="3783825"/>
                <a:ext cx="1764000" cy="6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29" u="sng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  <a:hlinkClick r:id="rId4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@bored_in_chicago</a:t>
                </a:r>
                <a:endParaRPr sz="596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182" name="Google Shape;182;p25"/>
            <p:cNvGrpSpPr/>
            <p:nvPr/>
          </p:nvGrpSpPr>
          <p:grpSpPr>
            <a:xfrm>
              <a:off x="990692" y="3741211"/>
              <a:ext cx="2367525" cy="670943"/>
              <a:chOff x="943723" y="4469050"/>
              <a:chExt cx="2379900" cy="674450"/>
            </a:xfrm>
          </p:grpSpPr>
          <p:sp>
            <p:nvSpPr>
              <p:cNvPr id="183" name="Google Shape;183;p25"/>
              <p:cNvSpPr/>
              <p:nvPr/>
            </p:nvSpPr>
            <p:spPr>
              <a:xfrm>
                <a:off x="943723" y="4469050"/>
                <a:ext cx="2379900" cy="674400"/>
              </a:xfrm>
              <a:prstGeom prst="rect">
                <a:avLst/>
              </a:prstGeom>
              <a:solidFill>
                <a:srgbClr val="0B713F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1632122" y="4469063"/>
                <a:ext cx="674400" cy="674400"/>
              </a:xfrm>
              <a:prstGeom prst="rtTriangl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5"/>
              <p:cNvSpPr/>
              <p:nvPr/>
            </p:nvSpPr>
            <p:spPr>
              <a:xfrm>
                <a:off x="943723" y="4469063"/>
                <a:ext cx="687600" cy="674400"/>
              </a:xfrm>
              <a:prstGeom prst="rtTriangl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5"/>
              <p:cNvSpPr/>
              <p:nvPr/>
            </p:nvSpPr>
            <p:spPr>
              <a:xfrm>
                <a:off x="1704725" y="4469100"/>
                <a:ext cx="1488600" cy="6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650" lIns="60650" spcFirstLastPara="1" rIns="60650" wrap="square" tIns="606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29" u="sng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  <a:hlinkClick r:id="rId5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@meganhomme</a:t>
                </a:r>
                <a:endParaRPr sz="662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87" name="Google Shape;187;p2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67948" y="2450581"/>
              <a:ext cx="526200" cy="5247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88" name="Google Shape;188;p2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67947" y="3131696"/>
              <a:ext cx="526200" cy="526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89" name="Google Shape;189;p2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67951" y="3814021"/>
              <a:ext cx="526200" cy="526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5"/>
          <p:cNvGrpSpPr/>
          <p:nvPr/>
        </p:nvGrpSpPr>
        <p:grpSpPr>
          <a:xfrm>
            <a:off x="5296945" y="3068334"/>
            <a:ext cx="1642739" cy="1355793"/>
            <a:chOff x="4320257" y="3205842"/>
            <a:chExt cx="2208576" cy="1822792"/>
          </a:xfrm>
        </p:grpSpPr>
        <p:grpSp>
          <p:nvGrpSpPr>
            <p:cNvPr id="191" name="Google Shape;191;p25"/>
            <p:cNvGrpSpPr/>
            <p:nvPr/>
          </p:nvGrpSpPr>
          <p:grpSpPr>
            <a:xfrm>
              <a:off x="4320257" y="3205842"/>
              <a:ext cx="2208576" cy="1822792"/>
              <a:chOff x="990692" y="2377788"/>
              <a:chExt cx="2464929" cy="2034366"/>
            </a:xfrm>
          </p:grpSpPr>
          <p:grpSp>
            <p:nvGrpSpPr>
              <p:cNvPr id="192" name="Google Shape;192;p25"/>
              <p:cNvGrpSpPr/>
              <p:nvPr/>
            </p:nvGrpSpPr>
            <p:grpSpPr>
              <a:xfrm>
                <a:off x="990692" y="2377788"/>
                <a:ext cx="2367525" cy="670943"/>
                <a:chOff x="943723" y="3098500"/>
                <a:chExt cx="2379900" cy="674450"/>
              </a:xfrm>
            </p:grpSpPr>
            <p:sp>
              <p:nvSpPr>
                <p:cNvPr id="193" name="Google Shape;193;p25"/>
                <p:cNvSpPr/>
                <p:nvPr/>
              </p:nvSpPr>
              <p:spPr>
                <a:xfrm>
                  <a:off x="943723" y="3098500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41"/>
                </a:p>
              </p:txBody>
            </p:sp>
            <p:sp>
              <p:nvSpPr>
                <p:cNvPr id="194" name="Google Shape;194;p25"/>
                <p:cNvSpPr/>
                <p:nvPr/>
              </p:nvSpPr>
              <p:spPr>
                <a:xfrm>
                  <a:off x="1632122" y="3098513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25"/>
                <p:cNvSpPr/>
                <p:nvPr/>
              </p:nvSpPr>
              <p:spPr>
                <a:xfrm>
                  <a:off x="943723" y="3098513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5"/>
                <p:cNvSpPr/>
                <p:nvPr/>
              </p:nvSpPr>
              <p:spPr>
                <a:xfrm>
                  <a:off x="1704725" y="3098550"/>
                  <a:ext cx="14886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WBBM Newsradio</a:t>
                  </a:r>
                  <a:endParaRPr sz="729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197" name="Google Shape;197;p25"/>
              <p:cNvGrpSpPr/>
              <p:nvPr/>
            </p:nvGrpSpPr>
            <p:grpSpPr>
              <a:xfrm>
                <a:off x="990692" y="3059499"/>
                <a:ext cx="2464929" cy="670943"/>
                <a:chOff x="943723" y="3783775"/>
                <a:chExt cx="2477813" cy="674450"/>
              </a:xfrm>
            </p:grpSpPr>
            <p:sp>
              <p:nvSpPr>
                <p:cNvPr id="198" name="Google Shape;198;p25"/>
                <p:cNvSpPr/>
                <p:nvPr/>
              </p:nvSpPr>
              <p:spPr>
                <a:xfrm>
                  <a:off x="943723" y="3783775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41"/>
                </a:p>
              </p:txBody>
            </p:sp>
            <p:sp>
              <p:nvSpPr>
                <p:cNvPr id="199" name="Google Shape;199;p25"/>
                <p:cNvSpPr/>
                <p:nvPr/>
              </p:nvSpPr>
              <p:spPr>
                <a:xfrm>
                  <a:off x="1632122" y="3783788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41"/>
                </a:p>
              </p:txBody>
            </p:sp>
            <p:sp>
              <p:nvSpPr>
                <p:cNvPr id="200" name="Google Shape;200;p25"/>
                <p:cNvSpPr/>
                <p:nvPr/>
              </p:nvSpPr>
              <p:spPr>
                <a:xfrm>
                  <a:off x="943723" y="3783788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41"/>
                </a:p>
              </p:txBody>
            </p:sp>
            <p:sp>
              <p:nvSpPr>
                <p:cNvPr id="201" name="Google Shape;201;p25"/>
                <p:cNvSpPr/>
                <p:nvPr/>
              </p:nvSpPr>
              <p:spPr>
                <a:xfrm>
                  <a:off x="1657537" y="3783825"/>
                  <a:ext cx="17640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WBEZ Chicago</a:t>
                  </a:r>
                  <a:endParaRPr sz="596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202" name="Google Shape;202;p25"/>
              <p:cNvGrpSpPr/>
              <p:nvPr/>
            </p:nvGrpSpPr>
            <p:grpSpPr>
              <a:xfrm>
                <a:off x="990692" y="3741211"/>
                <a:ext cx="2367525" cy="670943"/>
                <a:chOff x="943723" y="4469050"/>
                <a:chExt cx="2379900" cy="674450"/>
              </a:xfrm>
            </p:grpSpPr>
            <p:sp>
              <p:nvSpPr>
                <p:cNvPr id="203" name="Google Shape;203;p25"/>
                <p:cNvSpPr/>
                <p:nvPr/>
              </p:nvSpPr>
              <p:spPr>
                <a:xfrm>
                  <a:off x="943723" y="4469050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25"/>
                <p:cNvSpPr/>
                <p:nvPr/>
              </p:nvSpPr>
              <p:spPr>
                <a:xfrm>
                  <a:off x="1632122" y="4469063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25"/>
                <p:cNvSpPr/>
                <p:nvPr/>
              </p:nvSpPr>
              <p:spPr>
                <a:xfrm>
                  <a:off x="943723" y="4469063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25"/>
                <p:cNvSpPr/>
                <p:nvPr/>
              </p:nvSpPr>
              <p:spPr>
                <a:xfrm>
                  <a:off x="1704725" y="4469100"/>
                  <a:ext cx="14886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25" lIns="60625" spcFirstLastPara="1" rIns="60625" wrap="square" tIns="606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101.9 THE MIX (WTMX)</a:t>
                  </a:r>
                  <a:endParaRPr sz="663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pic>
          <p:nvPicPr>
            <p:cNvPr id="207" name="Google Shape;207;p25"/>
            <p:cNvPicPr preferRelativeResize="0"/>
            <p:nvPr/>
          </p:nvPicPr>
          <p:blipFill rotWithShape="1">
            <a:blip r:embed="rId12">
              <a:alphaModFix/>
            </a:blip>
            <a:srcRect b="3962" l="24038" r="23371" t="3247"/>
            <a:stretch/>
          </p:blipFill>
          <p:spPr>
            <a:xfrm>
              <a:off x="4414650" y="4509575"/>
              <a:ext cx="444300" cy="440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08" name="Google Shape;208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84371" y="3886731"/>
              <a:ext cx="473400" cy="47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393419" y="3263875"/>
              <a:ext cx="473400" cy="4734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25"/>
          <p:cNvGrpSpPr/>
          <p:nvPr/>
        </p:nvGrpSpPr>
        <p:grpSpPr>
          <a:xfrm>
            <a:off x="7281310" y="3075840"/>
            <a:ext cx="1642648" cy="1355718"/>
            <a:chOff x="280397" y="3376566"/>
            <a:chExt cx="1675659" cy="1382962"/>
          </a:xfrm>
        </p:grpSpPr>
        <p:grpSp>
          <p:nvGrpSpPr>
            <p:cNvPr id="211" name="Google Shape;211;p25"/>
            <p:cNvGrpSpPr/>
            <p:nvPr/>
          </p:nvGrpSpPr>
          <p:grpSpPr>
            <a:xfrm>
              <a:off x="280397" y="3376566"/>
              <a:ext cx="1675659" cy="1382962"/>
              <a:chOff x="990692" y="2377788"/>
              <a:chExt cx="2464929" cy="2034366"/>
            </a:xfrm>
          </p:grpSpPr>
          <p:grpSp>
            <p:nvGrpSpPr>
              <p:cNvPr id="212" name="Google Shape;212;p25"/>
              <p:cNvGrpSpPr/>
              <p:nvPr/>
            </p:nvGrpSpPr>
            <p:grpSpPr>
              <a:xfrm>
                <a:off x="990692" y="2377788"/>
                <a:ext cx="2367525" cy="670943"/>
                <a:chOff x="943723" y="3098500"/>
                <a:chExt cx="2379900" cy="674450"/>
              </a:xfrm>
            </p:grpSpPr>
            <p:sp>
              <p:nvSpPr>
                <p:cNvPr id="213" name="Google Shape;213;p25"/>
                <p:cNvSpPr/>
                <p:nvPr/>
              </p:nvSpPr>
              <p:spPr>
                <a:xfrm>
                  <a:off x="943723" y="3098500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25"/>
                <p:cNvSpPr/>
                <p:nvPr/>
              </p:nvSpPr>
              <p:spPr>
                <a:xfrm>
                  <a:off x="1632122" y="3098513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25"/>
                <p:cNvSpPr/>
                <p:nvPr/>
              </p:nvSpPr>
              <p:spPr>
                <a:xfrm>
                  <a:off x="943723" y="3098513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5"/>
                <p:cNvSpPr/>
                <p:nvPr/>
              </p:nvSpPr>
              <p:spPr>
                <a:xfrm>
                  <a:off x="1704725" y="3098550"/>
                  <a:ext cx="14886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The Block Club Chicago Podcast</a:t>
                  </a:r>
                  <a:endParaRPr sz="729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217" name="Google Shape;217;p25"/>
              <p:cNvGrpSpPr/>
              <p:nvPr/>
            </p:nvGrpSpPr>
            <p:grpSpPr>
              <a:xfrm>
                <a:off x="990692" y="3059499"/>
                <a:ext cx="2464929" cy="670943"/>
                <a:chOff x="943723" y="3783775"/>
                <a:chExt cx="2477813" cy="674450"/>
              </a:xfrm>
            </p:grpSpPr>
            <p:sp>
              <p:nvSpPr>
                <p:cNvPr id="218" name="Google Shape;218;p25"/>
                <p:cNvSpPr/>
                <p:nvPr/>
              </p:nvSpPr>
              <p:spPr>
                <a:xfrm>
                  <a:off x="943723" y="3783775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5"/>
                <p:cNvSpPr/>
                <p:nvPr/>
              </p:nvSpPr>
              <p:spPr>
                <a:xfrm>
                  <a:off x="1632122" y="3783788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5"/>
                <p:cNvSpPr/>
                <p:nvPr/>
              </p:nvSpPr>
              <p:spPr>
                <a:xfrm>
                  <a:off x="943723" y="3783788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5"/>
                <p:cNvSpPr/>
                <p:nvPr/>
              </p:nvSpPr>
              <p:spPr>
                <a:xfrm>
                  <a:off x="1657537" y="3783825"/>
                  <a:ext cx="17640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Curious City (WBEZ)</a:t>
                  </a:r>
                  <a:endParaRPr sz="596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222" name="Google Shape;222;p25"/>
              <p:cNvGrpSpPr/>
              <p:nvPr/>
            </p:nvGrpSpPr>
            <p:grpSpPr>
              <a:xfrm>
                <a:off x="990692" y="3741211"/>
                <a:ext cx="2367525" cy="670943"/>
                <a:chOff x="943723" y="4469050"/>
                <a:chExt cx="2379900" cy="674450"/>
              </a:xfrm>
            </p:grpSpPr>
            <p:sp>
              <p:nvSpPr>
                <p:cNvPr id="223" name="Google Shape;223;p25"/>
                <p:cNvSpPr/>
                <p:nvPr/>
              </p:nvSpPr>
              <p:spPr>
                <a:xfrm>
                  <a:off x="943723" y="4469050"/>
                  <a:ext cx="2379900" cy="674400"/>
                </a:xfrm>
                <a:prstGeom prst="rect">
                  <a:avLst/>
                </a:prstGeom>
                <a:solidFill>
                  <a:srgbClr val="0B713F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5"/>
                <p:cNvSpPr/>
                <p:nvPr/>
              </p:nvSpPr>
              <p:spPr>
                <a:xfrm>
                  <a:off x="1632122" y="4469063"/>
                  <a:ext cx="674400" cy="674400"/>
                </a:xfrm>
                <a:prstGeom prst="rtTriangle">
                  <a:avLst/>
                </a:prstGeom>
                <a:solidFill>
                  <a:srgbClr val="0C8148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5"/>
                <p:cNvSpPr/>
                <p:nvPr/>
              </p:nvSpPr>
              <p:spPr>
                <a:xfrm>
                  <a:off x="943723" y="4469063"/>
                  <a:ext cx="687600" cy="674400"/>
                </a:xfrm>
                <a:prstGeom prst="rtTriangl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5"/>
                <p:cNvSpPr/>
                <p:nvPr/>
              </p:nvSpPr>
              <p:spPr>
                <a:xfrm>
                  <a:off x="1704725" y="4469100"/>
                  <a:ext cx="1488600" cy="67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0600" lIns="60600" spcFirstLastPara="1" rIns="60600" wrap="square" tIns="606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29">
                      <a:solidFill>
                        <a:schemeClr val="lt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In the Loop (WBEZ)</a:t>
                  </a:r>
                  <a:endParaRPr sz="662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pic>
          <p:nvPicPr>
            <p:cNvPr id="227" name="Google Shape;227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12650" y="3429000"/>
              <a:ext cx="377525" cy="37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12650" y="3881692"/>
              <a:ext cx="377525" cy="37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12650" y="4342265"/>
              <a:ext cx="377525" cy="37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25"/>
          <p:cNvSpPr/>
          <p:nvPr/>
        </p:nvSpPr>
        <p:spPr>
          <a:xfrm>
            <a:off x="1671507" y="237300"/>
            <a:ext cx="4969500" cy="433800"/>
          </a:xfrm>
          <a:prstGeom prst="roundRect">
            <a:avLst>
              <a:gd fmla="val 0" name="adj"/>
            </a:avLst>
          </a:prstGeom>
          <a:solidFill>
            <a:srgbClr val="085630"/>
          </a:solidFill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Media Channels</a:t>
            </a:r>
            <a:endParaRPr b="1" sz="2352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5327566" y="1119313"/>
            <a:ext cx="1507800" cy="433800"/>
          </a:xfrm>
          <a:prstGeom prst="roundRect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372">
              <a:solidFill>
                <a:srgbClr val="FFFFFF"/>
              </a:solidFill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1671513" y="1119313"/>
            <a:ext cx="1507800" cy="433800"/>
          </a:xfrm>
          <a:prstGeom prst="roundRect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>
              <a:solidFill>
                <a:srgbClr val="FFFFFF"/>
              </a:solidFill>
            </a:endParaRPr>
          </a:p>
        </p:txBody>
      </p:sp>
      <p:cxnSp>
        <p:nvCxnSpPr>
          <p:cNvPr id="233" name="Google Shape;233;p25"/>
          <p:cNvCxnSpPr>
            <a:stCxn id="230" idx="2"/>
            <a:endCxn id="231" idx="0"/>
          </p:cNvCxnSpPr>
          <p:nvPr/>
        </p:nvCxnSpPr>
        <p:spPr>
          <a:xfrm flipH="1" rot="-5400000">
            <a:off x="4894707" y="-67350"/>
            <a:ext cx="448200" cy="1925100"/>
          </a:xfrm>
          <a:prstGeom prst="bentConnector3">
            <a:avLst>
              <a:gd fmla="val 50004" name="adj1"/>
            </a:avLst>
          </a:prstGeom>
          <a:noFill/>
          <a:ln cap="flat" cmpd="sng" w="186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25"/>
          <p:cNvCxnSpPr>
            <a:stCxn id="232" idx="0"/>
            <a:endCxn id="230" idx="2"/>
          </p:cNvCxnSpPr>
          <p:nvPr/>
        </p:nvCxnSpPr>
        <p:spPr>
          <a:xfrm rot="-5400000">
            <a:off x="3066663" y="29863"/>
            <a:ext cx="448200" cy="1730700"/>
          </a:xfrm>
          <a:prstGeom prst="bentConnector3">
            <a:avLst>
              <a:gd fmla="val 49995" name="adj1"/>
            </a:avLst>
          </a:prstGeom>
          <a:noFill/>
          <a:ln cap="flat" cmpd="sng" w="186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5"/>
          <p:cNvCxnSpPr>
            <a:stCxn id="236" idx="0"/>
            <a:endCxn id="232" idx="2"/>
          </p:cNvCxnSpPr>
          <p:nvPr/>
        </p:nvCxnSpPr>
        <p:spPr>
          <a:xfrm rot="-5400000">
            <a:off x="1838678" y="1414595"/>
            <a:ext cx="448200" cy="725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25"/>
          <p:cNvCxnSpPr>
            <a:stCxn id="238" idx="0"/>
            <a:endCxn id="231" idx="2"/>
          </p:cNvCxnSpPr>
          <p:nvPr/>
        </p:nvCxnSpPr>
        <p:spPr>
          <a:xfrm rot="-5400000">
            <a:off x="4830194" y="811217"/>
            <a:ext cx="509400" cy="1992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9" name="Google Shape;239;p25"/>
          <p:cNvPicPr preferRelativeResize="0"/>
          <p:nvPr/>
        </p:nvPicPr>
        <p:blipFill rotWithShape="1">
          <a:blip r:embed="rId18">
            <a:alphaModFix/>
          </a:blip>
          <a:srcRect b="24856" l="0" r="0" t="32012"/>
          <a:stretch/>
        </p:blipFill>
        <p:spPr>
          <a:xfrm>
            <a:off x="5327563" y="1119317"/>
            <a:ext cx="1507800" cy="433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</p:pic>
      <p:sp>
        <p:nvSpPr>
          <p:cNvPr id="167" name="Google Shape;167;p25"/>
          <p:cNvSpPr txBox="1"/>
          <p:nvPr/>
        </p:nvSpPr>
        <p:spPr>
          <a:xfrm>
            <a:off x="5318050" y="1151115"/>
            <a:ext cx="1507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b="1" sz="16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19">
            <a:alphaModFix/>
          </a:blip>
          <a:srcRect b="30912" l="0" r="0" t="26034"/>
          <a:stretch/>
        </p:blipFill>
        <p:spPr>
          <a:xfrm>
            <a:off x="1671504" y="1119317"/>
            <a:ext cx="1507800" cy="433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</p:pic>
      <p:sp>
        <p:nvSpPr>
          <p:cNvPr id="241" name="Google Shape;241;p25"/>
          <p:cNvSpPr txBox="1"/>
          <p:nvPr/>
        </p:nvSpPr>
        <p:spPr>
          <a:xfrm>
            <a:off x="1671500" y="1139028"/>
            <a:ext cx="1507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Traditional</a:t>
            </a:r>
            <a:endParaRPr b="1" sz="16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2" name="Google Shape;242;p25"/>
          <p:cNvGrpSpPr/>
          <p:nvPr/>
        </p:nvGrpSpPr>
        <p:grpSpPr>
          <a:xfrm>
            <a:off x="765757" y="2001245"/>
            <a:ext cx="1868957" cy="562031"/>
            <a:chOff x="680877" y="1952600"/>
            <a:chExt cx="1906516" cy="573325"/>
          </a:xfrm>
        </p:grpSpPr>
        <p:sp>
          <p:nvSpPr>
            <p:cNvPr id="236" name="Google Shape;236;p25"/>
            <p:cNvSpPr/>
            <p:nvPr/>
          </p:nvSpPr>
          <p:spPr>
            <a:xfrm>
              <a:off x="680878" y="1952600"/>
              <a:ext cx="1906500" cy="5484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111100" lIns="111100" spcFirstLastPara="1" rIns="111100" wrap="square" tIns="111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701">
                <a:solidFill>
                  <a:srgbClr val="FFFFFF"/>
                </a:solidFill>
              </a:endParaRPr>
            </a:p>
          </p:txBody>
        </p:sp>
        <p:pic>
          <p:nvPicPr>
            <p:cNvPr id="243" name="Google Shape;243;p25"/>
            <p:cNvPicPr preferRelativeResize="0"/>
            <p:nvPr/>
          </p:nvPicPr>
          <p:blipFill rotWithShape="1">
            <a:blip r:embed="rId20">
              <a:alphaModFix/>
            </a:blip>
            <a:srcRect b="14756" l="0" r="0" t="34357"/>
            <a:stretch/>
          </p:blipFill>
          <p:spPr>
            <a:xfrm>
              <a:off x="680893" y="1952602"/>
              <a:ext cx="1906500" cy="566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6027" rotWithShape="0" algn="bl" dir="5400000" dist="18676">
                <a:srgbClr val="000000">
                  <a:alpha val="50000"/>
                </a:srgbClr>
              </a:outerShdw>
            </a:effectLst>
          </p:spPr>
        </p:pic>
        <p:sp>
          <p:nvSpPr>
            <p:cNvPr id="244" name="Google Shape;244;p25"/>
            <p:cNvSpPr txBox="1"/>
            <p:nvPr/>
          </p:nvSpPr>
          <p:spPr>
            <a:xfrm>
              <a:off x="680877" y="1977525"/>
              <a:ext cx="19065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1100" lIns="111100" spcFirstLastPara="1" rIns="111100" wrap="square" tIns="111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4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Lakeside / Landmark outdoor locations</a:t>
              </a:r>
              <a:endParaRPr b="1" sz="11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5" name="Google Shape;245;p25"/>
          <p:cNvGrpSpPr/>
          <p:nvPr/>
        </p:nvGrpSpPr>
        <p:grpSpPr>
          <a:xfrm>
            <a:off x="3334544" y="2062367"/>
            <a:ext cx="1507812" cy="448196"/>
            <a:chOff x="3033875" y="1998198"/>
            <a:chExt cx="1538113" cy="457203"/>
          </a:xfrm>
        </p:grpSpPr>
        <p:sp>
          <p:nvSpPr>
            <p:cNvPr id="238" name="Google Shape;238;p25"/>
            <p:cNvSpPr/>
            <p:nvPr/>
          </p:nvSpPr>
          <p:spPr>
            <a:xfrm>
              <a:off x="3033875" y="1998198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89625" lIns="89625" spcFirstLastPara="1" rIns="89625" wrap="square" tIns="89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7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Influencers </a:t>
              </a:r>
              <a:endParaRPr b="1" sz="18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46" name="Google Shape;246;p25"/>
            <p:cNvPicPr preferRelativeResize="0"/>
            <p:nvPr/>
          </p:nvPicPr>
          <p:blipFill rotWithShape="1">
            <a:blip r:embed="rId21">
              <a:alphaModFix/>
            </a:blip>
            <a:srcRect b="17056" l="0" r="0" t="30217"/>
            <a:stretch/>
          </p:blipFill>
          <p:spPr>
            <a:xfrm>
              <a:off x="3033888" y="1998201"/>
              <a:ext cx="1538100" cy="45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6027" rotWithShape="0" algn="bl" dir="5400000" dist="18676">
                <a:srgbClr val="000000">
                  <a:alpha val="50000"/>
                </a:srgbClr>
              </a:outerShdw>
            </a:effectLst>
          </p:spPr>
        </p:pic>
        <p:sp>
          <p:nvSpPr>
            <p:cNvPr id="247" name="Google Shape;247;p25"/>
            <p:cNvSpPr txBox="1"/>
            <p:nvPr/>
          </p:nvSpPr>
          <p:spPr>
            <a:xfrm>
              <a:off x="3033883" y="2018310"/>
              <a:ext cx="1538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625" lIns="89625" spcFirstLastPara="1" rIns="89625" wrap="square" tIns="89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68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Influencers</a:t>
              </a:r>
              <a:endParaRPr b="1" sz="1568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8" name="Google Shape;248;p25"/>
          <p:cNvGrpSpPr/>
          <p:nvPr/>
        </p:nvGrpSpPr>
        <p:grpSpPr>
          <a:xfrm>
            <a:off x="5327372" y="2053703"/>
            <a:ext cx="1507804" cy="465887"/>
            <a:chOff x="4877946" y="2005981"/>
            <a:chExt cx="1538104" cy="457200"/>
          </a:xfrm>
        </p:grpSpPr>
        <p:pic>
          <p:nvPicPr>
            <p:cNvPr id="249" name="Google Shape;249;p25"/>
            <p:cNvPicPr preferRelativeResize="0"/>
            <p:nvPr/>
          </p:nvPicPr>
          <p:blipFill rotWithShape="1">
            <a:blip r:embed="rId22">
              <a:alphaModFix/>
            </a:blip>
            <a:srcRect b="28187" l="0" r="0" t="26926"/>
            <a:stretch/>
          </p:blipFill>
          <p:spPr>
            <a:xfrm>
              <a:off x="4877950" y="2005981"/>
              <a:ext cx="1538100" cy="45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6027" rotWithShape="0" algn="bl" dir="5400000" dist="18676">
                <a:srgbClr val="000000">
                  <a:alpha val="50000"/>
                </a:srgbClr>
              </a:outerShdw>
            </a:effectLst>
          </p:spPr>
        </p:pic>
        <p:sp>
          <p:nvSpPr>
            <p:cNvPr id="169" name="Google Shape;169;p25"/>
            <p:cNvSpPr txBox="1"/>
            <p:nvPr/>
          </p:nvSpPr>
          <p:spPr>
            <a:xfrm>
              <a:off x="4877946" y="2039845"/>
              <a:ext cx="1538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625" lIns="89625" spcFirstLastPara="1" rIns="89625" wrap="square" tIns="89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66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Radio</a:t>
              </a:r>
              <a:endParaRPr b="1" sz="1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0" name="Google Shape;250;p25"/>
          <p:cNvGrpSpPr/>
          <p:nvPr/>
        </p:nvGrpSpPr>
        <p:grpSpPr>
          <a:xfrm>
            <a:off x="7308422" y="2046106"/>
            <a:ext cx="1510689" cy="465839"/>
            <a:chOff x="7126940" y="1935735"/>
            <a:chExt cx="1541047" cy="475200"/>
          </a:xfrm>
        </p:grpSpPr>
        <p:pic>
          <p:nvPicPr>
            <p:cNvPr id="251" name="Google Shape;251;p25"/>
            <p:cNvPicPr preferRelativeResize="0"/>
            <p:nvPr/>
          </p:nvPicPr>
          <p:blipFill rotWithShape="1">
            <a:blip r:embed="rId23">
              <a:alphaModFix/>
            </a:blip>
            <a:srcRect b="22465" l="0" r="0" t="22619"/>
            <a:stretch/>
          </p:blipFill>
          <p:spPr>
            <a:xfrm>
              <a:off x="7126940" y="1935735"/>
              <a:ext cx="1538100" cy="47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6027" rotWithShape="0" algn="bl" dir="5400000" dist="18676">
                <a:srgbClr val="000000">
                  <a:alpha val="50000"/>
                </a:srgbClr>
              </a:outerShdw>
            </a:effectLst>
          </p:spPr>
        </p:pic>
        <p:sp>
          <p:nvSpPr>
            <p:cNvPr id="166" name="Google Shape;166;p25"/>
            <p:cNvSpPr txBox="1"/>
            <p:nvPr/>
          </p:nvSpPr>
          <p:spPr>
            <a:xfrm>
              <a:off x="7129887" y="1972195"/>
              <a:ext cx="1538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625" lIns="89625" spcFirstLastPara="1" rIns="89625" wrap="square" tIns="89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66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Podcasts</a:t>
              </a:r>
              <a:endParaRPr b="1" sz="1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52" name="Google Shape;252;p2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725473" y="3055064"/>
            <a:ext cx="1347600" cy="654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</p:pic>
      <p:sp>
        <p:nvSpPr>
          <p:cNvPr id="253" name="Google Shape;253;p25"/>
          <p:cNvSpPr txBox="1"/>
          <p:nvPr/>
        </p:nvSpPr>
        <p:spPr>
          <a:xfrm>
            <a:off x="1725472" y="3055064"/>
            <a:ext cx="1347600" cy="654300"/>
          </a:xfrm>
          <a:prstGeom prst="rect">
            <a:avLst/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68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Navy Pier</a:t>
            </a:r>
            <a:endParaRPr b="1" sz="1568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3899755" y="2681486"/>
            <a:ext cx="362400" cy="29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7743"/>
          </a:solidFill>
          <a:ln cap="flat" cmpd="sng" w="9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5890815" y="2684400"/>
            <a:ext cx="362400" cy="29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7743"/>
          </a:solidFill>
          <a:ln cap="flat" cmpd="sng" w="9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7881875" y="2663110"/>
            <a:ext cx="362400" cy="29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7743"/>
          </a:solidFill>
          <a:ln cap="flat" cmpd="sng" w="9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25">
            <a:alphaModFix/>
          </a:blip>
          <a:srcRect b="6142" l="2691" r="3208" t="12504"/>
          <a:stretch/>
        </p:blipFill>
        <p:spPr>
          <a:xfrm>
            <a:off x="291000" y="3054124"/>
            <a:ext cx="1347600" cy="654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</p:pic>
      <p:sp>
        <p:nvSpPr>
          <p:cNvPr id="258" name="Google Shape;258;p25"/>
          <p:cNvSpPr txBox="1"/>
          <p:nvPr/>
        </p:nvSpPr>
        <p:spPr>
          <a:xfrm>
            <a:off x="291004" y="3055064"/>
            <a:ext cx="1347600" cy="654300"/>
          </a:xfrm>
          <a:prstGeom prst="rect">
            <a:avLst/>
          </a:prstGeom>
          <a:noFill/>
          <a:ln>
            <a:noFill/>
          </a:ln>
          <a:effectLst>
            <a:outerShdw blurRad="56027" rotWithShape="0" algn="bl" dir="5400000" dist="18676">
              <a:srgbClr val="000000">
                <a:alpha val="50000"/>
              </a:srgbClr>
            </a:outerShdw>
          </a:effectLst>
        </p:spPr>
        <p:txBody>
          <a:bodyPr anchorCtr="0" anchor="ctr" bIns="89625" lIns="89625" spcFirstLastPara="1" rIns="89625" wrap="square" tIns="89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74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DuSable Lake Shore Dr &amp; Monroe St</a:t>
            </a:r>
            <a:endParaRPr b="1" sz="1274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" name="Google Shape;259;p25"/>
          <p:cNvCxnSpPr>
            <a:stCxn id="258" idx="0"/>
            <a:endCxn id="244" idx="2"/>
          </p:cNvCxnSpPr>
          <p:nvPr/>
        </p:nvCxnSpPr>
        <p:spPr>
          <a:xfrm rot="-5400000">
            <a:off x="1086604" y="2441564"/>
            <a:ext cx="491700" cy="7353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25"/>
          <p:cNvCxnSpPr>
            <a:stCxn id="253" idx="0"/>
            <a:endCxn id="244" idx="2"/>
          </p:cNvCxnSpPr>
          <p:nvPr/>
        </p:nvCxnSpPr>
        <p:spPr>
          <a:xfrm flipH="1" rot="5400000">
            <a:off x="1803922" y="2459714"/>
            <a:ext cx="491700" cy="699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/>
        </p:nvSpPr>
        <p:spPr>
          <a:xfrm>
            <a:off x="283125" y="1572950"/>
            <a:ext cx="8604000" cy="9987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By implementing the </a:t>
            </a:r>
            <a:r>
              <a:rPr b="1" lang="en" sz="18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Explorer Pass</a:t>
            </a: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driving a </a:t>
            </a:r>
            <a:r>
              <a:rPr b="1" lang="en" sz="1800">
                <a:solidFill>
                  <a:srgbClr val="33CCD0"/>
                </a:solidFill>
                <a:latin typeface="Montserrat"/>
                <a:ea typeface="Montserrat"/>
                <a:cs typeface="Montserrat"/>
                <a:sym typeface="Montserrat"/>
              </a:rPr>
              <a:t>Mindset Shift</a:t>
            </a: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we are not just increasing annual memberships—we are reshaping how our city moves and lives.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20900" y="1038102"/>
            <a:ext cx="830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Sunday Explorer vs. The Monday Commuter”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19850" y="2117099"/>
            <a:ext cx="59583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→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action="ppaction://hlinksldjump" r:id="rId3"/>
              </a:rPr>
              <a:t>Objective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→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action="ppaction://hlinksldjump" r:id="rId4"/>
              </a:rPr>
              <a:t>Key Findings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→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action="ppaction://hlinksldjump" r:id="rId5"/>
              </a:rPr>
              <a:t>Rider’s Profiles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→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action="ppaction://hlinksldjump" r:id="rId6"/>
              </a:rPr>
              <a:t>Marketing Strategy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889750" y="110075"/>
            <a:ext cx="33645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 b="1" sz="23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14"/>
          <p:cNvCxnSpPr/>
          <p:nvPr/>
        </p:nvCxnSpPr>
        <p:spPr>
          <a:xfrm flipH="1" rot="10800000">
            <a:off x="534800" y="1777480"/>
            <a:ext cx="33660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19850" y="1226850"/>
            <a:ext cx="1609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Objectives:</a:t>
            </a:r>
            <a:endParaRPr b="1" sz="19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19850" y="1824625"/>
            <a:ext cx="86352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Design marketing strategies to </a:t>
            </a:r>
            <a:r>
              <a:rPr b="1" lang="en" sz="18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convert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800">
                <a:solidFill>
                  <a:srgbClr val="FBBBB6"/>
                </a:solidFill>
                <a:latin typeface="Montserrat"/>
                <a:ea typeface="Montserrat"/>
                <a:cs typeface="Montserrat"/>
                <a:sym typeface="Montserrat"/>
              </a:rPr>
              <a:t>casual riders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into </a:t>
            </a:r>
            <a:r>
              <a:rPr b="1" lang="en" sz="1800">
                <a:solidFill>
                  <a:srgbClr val="33CCD0"/>
                </a:solidFill>
                <a:latin typeface="Montserrat"/>
                <a:ea typeface="Montserrat"/>
                <a:cs typeface="Montserrat"/>
                <a:sym typeface="Montserrat"/>
              </a:rPr>
              <a:t>annual members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drive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long-term revenue growth.</a:t>
            </a: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275" y="875075"/>
            <a:ext cx="4597901" cy="3393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" name="Google Shape;80;p16"/>
          <p:cNvSpPr txBox="1"/>
          <p:nvPr/>
        </p:nvSpPr>
        <p:spPr>
          <a:xfrm>
            <a:off x="4839706" y="483579"/>
            <a:ext cx="3837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3A3C"/>
                </a:solidFill>
                <a:latin typeface="Montserrat"/>
                <a:ea typeface="Montserrat"/>
                <a:cs typeface="Montserrat"/>
                <a:sym typeface="Montserrat"/>
              </a:rPr>
              <a:t>Seasonality: Member vs. Casual (2025)</a:t>
            </a:r>
            <a:endParaRPr b="1" sz="1300">
              <a:solidFill>
                <a:srgbClr val="373A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Temporal Analysis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Strong seasonality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significant peak during the summer and a sharp contraction in winter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33CCD0"/>
                </a:solidFill>
                <a:latin typeface="Montserrat"/>
                <a:ea typeface="Montserrat"/>
                <a:cs typeface="Montserrat"/>
                <a:sym typeface="Montserrat"/>
              </a:rPr>
              <a:t>Member resilience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member usage remains notably more resilient year-round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volatility</a:t>
            </a:r>
            <a:r>
              <a:rPr b="1" lang="en" sz="1200">
                <a:solidFill>
                  <a:srgbClr val="F9918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casual ridership shows much higher volatility in response to seasonal changes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11200" y="306725"/>
            <a:ext cx="19740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369" y="1298197"/>
            <a:ext cx="4959475" cy="279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7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Temporal Analysis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</a:t>
            </a:r>
            <a:r>
              <a:rPr lang="en" sz="1200">
                <a:solidFill>
                  <a:srgbClr val="F8766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primarily use the service for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daily commuting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(Monday - Friday,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 AM / 4 PM peak)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Casuals</a:t>
            </a:r>
            <a:r>
              <a:rPr b="1" lang="en" sz="1200">
                <a:solidFill>
                  <a:srgbClr val="33CCD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primarily use the service during the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weekends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(10 AM - 6 PM) and after work hours (4 PM - 6 PM)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814375" y="786448"/>
            <a:ext cx="5329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Weekly/Daily Activity Patterns: Member vs. Casual (2025)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600" y="925588"/>
            <a:ext cx="4973349" cy="329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" name="Google Shape;97;p18"/>
          <p:cNvSpPr txBox="1"/>
          <p:nvPr/>
        </p:nvSpPr>
        <p:spPr>
          <a:xfrm>
            <a:off x="3814200" y="490448"/>
            <a:ext cx="5329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 200 Routes: Casuals (2025)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Geospatial Analysis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ridership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 heavily concentrated along the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lakeshore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forming a high-intensity long corridor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recreational pattern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 anchored by primary clusters at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Navy Pier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DuSable Lake Shore Dr &amp; Monroe St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reflecting a strong preference for scenic, coastal routes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550" y="1010567"/>
            <a:ext cx="5077676" cy="335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/>
          <p:nvPr/>
        </p:nvSpPr>
        <p:spPr>
          <a:xfrm>
            <a:off x="3814200" y="490448"/>
            <a:ext cx="5329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 200 Routes: Members (2025)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Geospatial Analysis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Contrary to casual users, </a:t>
            </a: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routes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shorter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concentrated in three strategic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urban hubs.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"Spoke-and-Hub" model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the network serves as a link between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residential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neighborhoods and the city's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commercial and institutional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cores.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86510" y="621325"/>
            <a:ext cx="40272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Equipment Preference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Electric bikes dominate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for both groups 63% for </a:t>
            </a: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65% for </a:t>
            </a: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riders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Classic bike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rides correspond to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one-third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 the total, remaining a significant component of the business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200" y="1143363"/>
            <a:ext cx="4907450" cy="3465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20"/>
          <p:cNvSpPr txBox="1"/>
          <p:nvPr/>
        </p:nvSpPr>
        <p:spPr>
          <a:xfrm>
            <a:off x="4121675" y="558388"/>
            <a:ext cx="5022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Bike Preferences (%): Member vs. Casual (2025)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0" y="696000"/>
            <a:ext cx="78600" cy="3751500"/>
          </a:xfrm>
          <a:prstGeom prst="rect">
            <a:avLst/>
          </a:prstGeom>
          <a:solidFill>
            <a:srgbClr val="02B8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400" y="1132513"/>
            <a:ext cx="4865775" cy="342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" name="Google Shape;121;p21"/>
          <p:cNvSpPr txBox="1"/>
          <p:nvPr/>
        </p:nvSpPr>
        <p:spPr>
          <a:xfrm>
            <a:off x="94378" y="621325"/>
            <a:ext cx="39639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B802"/>
                </a:solidFill>
                <a:latin typeface="Montserrat"/>
                <a:ea typeface="Montserrat"/>
                <a:cs typeface="Montserrat"/>
                <a:sym typeface="Montserrat"/>
              </a:rPr>
              <a:t>  Ride Length</a:t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2B8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riders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have significantly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average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ride length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compared to </a:t>
            </a: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across both bike categories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rgbClr val="F8766D"/>
                </a:solidFill>
                <a:latin typeface="Montserrat"/>
                <a:ea typeface="Montserrat"/>
                <a:cs typeface="Montserrat"/>
                <a:sym typeface="Montserrat"/>
              </a:rPr>
              <a:t>Casual riders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average ride length is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than double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 average of </a:t>
            </a:r>
            <a:r>
              <a:rPr b="1" lang="en" sz="1200">
                <a:solidFill>
                  <a:srgbClr val="00BFC4"/>
                </a:solidFill>
                <a:latin typeface="Montserrat"/>
                <a:ea typeface="Montserrat"/>
                <a:cs typeface="Montserrat"/>
                <a:sym typeface="Montserrat"/>
              </a:rPr>
              <a:t>Members </a:t>
            </a:r>
            <a:endParaRPr b="1" sz="1200">
              <a:solidFill>
                <a:srgbClr val="00BFC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(29.4 mins vs 13.6 mins)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169400" y="562225"/>
            <a:ext cx="4865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Average Ride Length per Bike Type: 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Member vs. Casual (2025)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